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06" r:id="rId2"/>
    <p:sldId id="567" r:id="rId3"/>
    <p:sldId id="535" r:id="rId4"/>
    <p:sldId id="541" r:id="rId5"/>
    <p:sldId id="536" r:id="rId6"/>
    <p:sldId id="540" r:id="rId7"/>
    <p:sldId id="539" r:id="rId8"/>
    <p:sldId id="543" r:id="rId9"/>
    <p:sldId id="537" r:id="rId10"/>
    <p:sldId id="542" r:id="rId11"/>
    <p:sldId id="556" r:id="rId12"/>
    <p:sldId id="545" r:id="rId13"/>
    <p:sldId id="548" r:id="rId14"/>
    <p:sldId id="549" r:id="rId15"/>
    <p:sldId id="551" r:id="rId16"/>
    <p:sldId id="550" r:id="rId17"/>
    <p:sldId id="552" r:id="rId18"/>
    <p:sldId id="553" r:id="rId19"/>
    <p:sldId id="554" r:id="rId20"/>
    <p:sldId id="555" r:id="rId21"/>
    <p:sldId id="557" r:id="rId22"/>
    <p:sldId id="546" r:id="rId23"/>
    <p:sldId id="559" r:id="rId24"/>
    <p:sldId id="544" r:id="rId25"/>
    <p:sldId id="561" r:id="rId26"/>
    <p:sldId id="560" r:id="rId27"/>
    <p:sldId id="564" r:id="rId28"/>
    <p:sldId id="565" r:id="rId29"/>
    <p:sldId id="566" r:id="rId30"/>
    <p:sldId id="43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Victoria Sison" initials="BVS" lastIdx="1" clrIdx="0">
    <p:extLst>
      <p:ext uri="{19B8F6BF-5375-455C-9EA6-DF929625EA0E}">
        <p15:presenceInfo xmlns:p15="http://schemas.microsoft.com/office/powerpoint/2012/main" userId="Beatrice Victoria Si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1111"/>
    <a:srgbClr val="7D7DFF"/>
    <a:srgbClr val="6666FF"/>
    <a:srgbClr val="E73780"/>
    <a:srgbClr val="CC0000"/>
    <a:srgbClr val="FF00FF"/>
    <a:srgbClr val="FC691E"/>
    <a:srgbClr val="FFA87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4" autoAdjust="0"/>
    <p:restoredTop sz="95373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C637-90FB-49A4-833C-08656AE1687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B9D5-76FB-469F-B0F8-FD26CA778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8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0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3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8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logo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67446"/>
            <a:ext cx="12192000" cy="2495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8" y="145015"/>
            <a:ext cx="2089860" cy="95536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04678" y="3340395"/>
            <a:ext cx="6182643" cy="825602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004677" y="4191396"/>
            <a:ext cx="6182643" cy="1053386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5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72201"/>
            <a:ext cx="12191999" cy="182094"/>
          </a:xfrm>
          <a:prstGeom prst="rect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32298" y="2"/>
            <a:ext cx="8959702" cy="6134984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4794" y="-2822"/>
            <a:ext cx="8617205" cy="6175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10447" y="1562076"/>
            <a:ext cx="2299264" cy="1013779"/>
          </a:xfrm>
        </p:spPr>
        <p:txBody>
          <a:bodyPr anchor="t" anchorCtr="0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33348" y="1496172"/>
            <a:ext cx="7392699" cy="4154981"/>
          </a:xfrm>
        </p:spPr>
        <p:txBody>
          <a:bodyPr lIns="0" tIns="0"/>
          <a:lstStyle>
            <a:lvl1pPr marL="457189" indent="-457189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2051" y="327385"/>
            <a:ext cx="10972781" cy="54186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accent5">
                    <a:lumMod val="50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10972800" cy="4083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6553" y="864288"/>
            <a:ext cx="10972800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6052319"/>
            <a:ext cx="1302353" cy="5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935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6139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0" y="6158320"/>
            <a:ext cx="1231900" cy="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faeldon/r-api-demo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919754311132.signin.aws.amazon.com/conso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operationalize/quickstart-publish-r-web-service" TargetMode="External"/><Relationship Id="rId2" Type="http://schemas.openxmlformats.org/officeDocument/2006/relationships/hyperlink" Target="https://docs.microsoft.com/en-us/sql/advanced-analytics/install/sql-machine-learning-standalone-windows-install?view=sql-server-2017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25 Mar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1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Creating R API services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38D2-5788-934E-BCBC-01AA9CD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BDD7-20EC-6F4D-8A16-C529B963F2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https://github.com/jafaeldon/r-api-demo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7121-FBA9-8D43-AD8C-591B210E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and Slides are available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9391-5C78-DC4F-B6A0-3212E36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434B-8C5A-F047-B7EF-600EA544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863600"/>
            <a:ext cx="83439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2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2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AWS Admin and Deployment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8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Provisioning Servers on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6315D-E480-BC42-8C62-7F769982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406148"/>
            <a:ext cx="7118578" cy="39778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DAA561-1305-B24F-95FE-AE5CD534DBDD}"/>
              </a:ext>
            </a:extLst>
          </p:cNvPr>
          <p:cNvSpPr/>
          <p:nvPr/>
        </p:nvSpPr>
        <p:spPr>
          <a:xfrm>
            <a:off x="616553" y="5519471"/>
            <a:ext cx="5897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u="sng" dirty="0">
                <a:solidFill>
                  <a:srgbClr val="3388DD"/>
                </a:solidFill>
                <a:latin typeface="Helvetica Neue" panose="02000503000000020004" pitchFamily="2" charset="0"/>
                <a:hlinkClick r:id="rId3"/>
              </a:rPr>
              <a:t>https://919754311132.signin.aws.amazon.com/console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4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9F52-AA02-684C-A383-09EC355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4091-CA9C-E944-BD47-09CE02DBD4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Infrastructure as a Service (IaaS)</a:t>
            </a:r>
          </a:p>
          <a:p>
            <a:r>
              <a:rPr lang="en-US" dirty="0"/>
              <a:t>Pay as you go/use</a:t>
            </a:r>
          </a:p>
          <a:p>
            <a:r>
              <a:rPr lang="en-US" dirty="0"/>
              <a:t>Public Cloud</a:t>
            </a:r>
          </a:p>
          <a:p>
            <a:r>
              <a:rPr lang="en-US" dirty="0"/>
              <a:t>Self-service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3834-6D5F-7A4A-9531-532A92CAA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63604-046B-524C-9D57-C48CE0BF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70" y="1807591"/>
            <a:ext cx="4138246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8477-4CED-9949-9918-26E843C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EBED9-B385-AE44-82F2-339CD22DE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building blocks of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8B20-6EDF-124D-AF4E-D8ED3606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20" y="1807591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A703-D8C7-A145-9087-CF86E463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1" y="5164383"/>
            <a:ext cx="1048618" cy="13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4346A-2BD4-0F4C-959F-13A18C156806}"/>
              </a:ext>
            </a:extLst>
          </p:cNvPr>
          <p:cNvSpPr txBox="1"/>
          <p:nvPr/>
        </p:nvSpPr>
        <p:spPr>
          <a:xfrm>
            <a:off x="2725337" y="2157525"/>
            <a:ext cx="476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Servers </a:t>
            </a:r>
            <a:r>
              <a:rPr lang="en-US" sz="2400" dirty="0"/>
              <a:t>+ Local Storage (SSD/HD)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86898-3F9A-EC43-A05E-9B6837E3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1" y="3432036"/>
            <a:ext cx="1193800" cy="145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B9ED0-DFFE-F84A-8264-3E9063C6DBFE}"/>
              </a:ext>
            </a:extLst>
          </p:cNvPr>
          <p:cNvSpPr txBox="1"/>
          <p:nvPr/>
        </p:nvSpPr>
        <p:spPr>
          <a:xfrm>
            <a:off x="2725337" y="3690693"/>
            <a:ext cx="370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Networking </a:t>
            </a:r>
            <a:r>
              <a:rPr lang="en-US" sz="2400" dirty="0"/>
              <a:t>+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0B11C-F766-144C-9A5D-C23372A7BA55}"/>
              </a:ext>
            </a:extLst>
          </p:cNvPr>
          <p:cNvSpPr txBox="1"/>
          <p:nvPr/>
        </p:nvSpPr>
        <p:spPr>
          <a:xfrm>
            <a:off x="2725336" y="5347381"/>
            <a:ext cx="315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 Storage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CA590-E4F8-354E-B788-35803AA738F6}"/>
              </a:ext>
            </a:extLst>
          </p:cNvPr>
          <p:cNvSpPr txBox="1"/>
          <p:nvPr/>
        </p:nvSpPr>
        <p:spPr>
          <a:xfrm>
            <a:off x="6102953" y="5029841"/>
            <a:ext cx="314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Cheaper (no server to host files)</a:t>
            </a:r>
          </a:p>
          <a:p>
            <a:r>
              <a:rPr lang="en-US" i="1" dirty="0"/>
              <a:t>Shared Storage</a:t>
            </a:r>
          </a:p>
          <a:p>
            <a:r>
              <a:rPr lang="en-US" i="1" dirty="0"/>
              <a:t>API Access</a:t>
            </a:r>
          </a:p>
          <a:p>
            <a:r>
              <a:rPr lang="en-US" i="1" dirty="0"/>
              <a:t>Data Lake</a:t>
            </a:r>
          </a:p>
          <a:p>
            <a:r>
              <a:rPr lang="en-US" i="1" dirty="0"/>
              <a:t>++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F7E2D0-D3E2-0543-B551-DB9840629749}"/>
              </a:ext>
            </a:extLst>
          </p:cNvPr>
          <p:cNvSpPr/>
          <p:nvPr/>
        </p:nvSpPr>
        <p:spPr>
          <a:xfrm>
            <a:off x="5774666" y="5157970"/>
            <a:ext cx="321334" cy="1201248"/>
          </a:xfrm>
          <a:prstGeom prst="lef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64BF-A886-6844-8B74-DA4AF4DE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D0C37-91B0-A24D-B0B0-69D4DE3D2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866D-18F0-CB4A-A71F-7C155EDF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1" y="1933979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C1CD8-65BA-C94B-A372-ACF33650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1" y="3559198"/>
            <a:ext cx="1048618" cy="134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08E7C-9B67-7A46-98AB-4C00CDC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68" y="1807591"/>
            <a:ext cx="3287790" cy="1214598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40930E-6C02-E644-95B4-EB821F017A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909321" y="2414890"/>
            <a:ext cx="1903347" cy="192189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2250928-E429-7242-B56A-6EAF7EA9D6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64139" y="2414890"/>
            <a:ext cx="2048529" cy="1817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2FA44-5F64-5D4B-A378-EA7126E4B2F9}"/>
              </a:ext>
            </a:extLst>
          </p:cNvPr>
          <p:cNvSpPr txBox="1"/>
          <p:nvPr/>
        </p:nvSpPr>
        <p:spPr>
          <a:xfrm>
            <a:off x="4898484" y="2045558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4F8393-2324-A44A-8E54-BF996F7D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21" y="5184416"/>
            <a:ext cx="1193800" cy="1454102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1F6AB09-B1A1-9240-9D74-052B6438928B}"/>
              </a:ext>
            </a:extLst>
          </p:cNvPr>
          <p:cNvCxnSpPr>
            <a:stCxn id="19" idx="3"/>
            <a:endCxn id="7" idx="1"/>
          </p:cNvCxnSpPr>
          <p:nvPr/>
        </p:nvCxnSpPr>
        <p:spPr>
          <a:xfrm flipV="1">
            <a:off x="3909321" y="2414890"/>
            <a:ext cx="1903347" cy="3496577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6E7D7A-2190-CF4E-911C-8998C44CDD70}"/>
              </a:ext>
            </a:extLst>
          </p:cNvPr>
          <p:cNvSpPr txBox="1"/>
          <p:nvPr/>
        </p:nvSpPr>
        <p:spPr>
          <a:xfrm>
            <a:off x="2478935" y="22302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DC582-4390-DD41-97DD-5320129F0C99}"/>
              </a:ext>
            </a:extLst>
          </p:cNvPr>
          <p:cNvSpPr txBox="1"/>
          <p:nvPr/>
        </p:nvSpPr>
        <p:spPr>
          <a:xfrm>
            <a:off x="2459226" y="39015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8BD54A-3191-5045-968F-59B11ED29BA3}"/>
              </a:ext>
            </a:extLst>
          </p:cNvPr>
          <p:cNvSpPr txBox="1"/>
          <p:nvPr/>
        </p:nvSpPr>
        <p:spPr>
          <a:xfrm>
            <a:off x="2506961" y="55102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A08AF-BA9A-054C-942D-878E78D29D04}"/>
              </a:ext>
            </a:extLst>
          </p:cNvPr>
          <p:cNvSpPr txBox="1"/>
          <p:nvPr/>
        </p:nvSpPr>
        <p:spPr>
          <a:xfrm>
            <a:off x="5398980" y="3043270"/>
            <a:ext cx="411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Free (no per user charging)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1BAA624-4408-7B40-8035-9D06DF16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73" y="3629488"/>
            <a:ext cx="3829780" cy="13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617B-5A5A-A147-8B43-52496D0C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Z-Lift Project Sample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50D35-153E-3A47-BAC5-4EB935BEA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May vary depending on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18D15-E622-4945-80E0-F0E78095488C}"/>
              </a:ext>
            </a:extLst>
          </p:cNvPr>
          <p:cNvSpPr txBox="1"/>
          <p:nvPr/>
        </p:nvSpPr>
        <p:spPr>
          <a:xfrm>
            <a:off x="1418493" y="2239109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DWH +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A1D3-F289-2C44-A4EC-C854764654DD}"/>
              </a:ext>
            </a:extLst>
          </p:cNvPr>
          <p:cNvSpPr txBox="1"/>
          <p:nvPr/>
        </p:nvSpPr>
        <p:spPr>
          <a:xfrm>
            <a:off x="4780662" y="2100609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Operationalized </a:t>
            </a:r>
          </a:p>
          <a:p>
            <a:pPr algn="ctr"/>
            <a:r>
              <a:rPr lang="en-US" b="1" dirty="0"/>
              <a:t>Analytical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76823-7A95-A443-9A80-C12CA50D9EF6}"/>
              </a:ext>
            </a:extLst>
          </p:cNvPr>
          <p:cNvSpPr txBox="1"/>
          <p:nvPr/>
        </p:nvSpPr>
        <p:spPr>
          <a:xfrm>
            <a:off x="8992731" y="2100608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Full Lifecycle </a:t>
            </a:r>
            <a:br>
              <a:rPr lang="en-US" b="1" dirty="0"/>
            </a:br>
            <a:r>
              <a:rPr lang="en-US" b="1" dirty="0"/>
              <a:t>Analytical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7B1F1-6187-F041-83FC-DC8BEDCA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49" y="2981710"/>
            <a:ext cx="944028" cy="1064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2D3-2BE4-F243-A194-E651EBEF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94" y="2972910"/>
            <a:ext cx="940906" cy="1061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5C0F3-E9BA-4845-93BF-B23B7E8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70" y="2987000"/>
            <a:ext cx="808913" cy="91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5C13-976D-EB47-8B56-A3E221E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858" y="5030003"/>
            <a:ext cx="2123855" cy="784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36C10-0DCC-1547-AEB8-D0F72DF3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86" y="2933622"/>
            <a:ext cx="719341" cy="923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C3721-0057-6D40-8838-47D62A44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56" y="3950560"/>
            <a:ext cx="790524" cy="1038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67526-F173-B245-9B85-80F52ECCD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3" y="4015605"/>
            <a:ext cx="808044" cy="92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4E2A1-73C0-8A42-AC70-8865DE56A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613" y="4301622"/>
            <a:ext cx="813495" cy="9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7E650-98CE-8847-96EF-09C43C2C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38" y="4301622"/>
            <a:ext cx="744406" cy="909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7CA8A0-C9BB-E848-8729-F45149FA1565}"/>
              </a:ext>
            </a:extLst>
          </p:cNvPr>
          <p:cNvCxnSpPr/>
          <p:nvPr/>
        </p:nvCxnSpPr>
        <p:spPr>
          <a:xfrm flipV="1">
            <a:off x="1755835" y="4229412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4F884-0BCC-8549-955B-2F44CEC8C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4" y="4229412"/>
            <a:ext cx="813495" cy="10443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7DF99-84B8-0C47-B448-5B5B956CE5C0}"/>
              </a:ext>
            </a:extLst>
          </p:cNvPr>
          <p:cNvCxnSpPr/>
          <p:nvPr/>
        </p:nvCxnSpPr>
        <p:spPr>
          <a:xfrm flipV="1">
            <a:off x="5448895" y="4260568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7319F-D282-F744-9550-69782E1D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198" y="4332778"/>
            <a:ext cx="744406" cy="909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EE4C1-435F-C944-9BCD-EEEA9C31D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4390" y="4013550"/>
            <a:ext cx="846351" cy="9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49C48-1909-E94D-BB7A-0B8712D53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A6B9E-EA69-9440-A194-889CF6E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Full-Blown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E458B-305B-0C49-8F22-8FDE4876E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9D3DE-9171-3549-A7C8-7535B73E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70" y="598315"/>
            <a:ext cx="364898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5F33-01CA-3F42-B95F-167AA92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Use EC2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73DF-5327-EB44-A171-EB37967184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the basic EC2 setup and add services as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3170-EC0C-F946-B557-E4EBE8DC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563082"/>
            <a:ext cx="119380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D35D-841D-9646-BF0A-9E79DAEF2D43}"/>
              </a:ext>
            </a:extLst>
          </p:cNvPr>
          <p:cNvSpPr txBox="1"/>
          <p:nvPr/>
        </p:nvSpPr>
        <p:spPr>
          <a:xfrm>
            <a:off x="1923991" y="17152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A7CFD-3CCC-9349-B70E-0F7F777241B7}"/>
              </a:ext>
            </a:extLst>
          </p:cNvPr>
          <p:cNvSpPr/>
          <p:nvPr/>
        </p:nvSpPr>
        <p:spPr>
          <a:xfrm>
            <a:off x="2461675" y="1884535"/>
            <a:ext cx="1534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SQL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9AE0-A262-9845-A498-583C60D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3279981"/>
            <a:ext cx="11938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213E5-34A5-F344-846F-7AB8D5A491F7}"/>
              </a:ext>
            </a:extLst>
          </p:cNvPr>
          <p:cNvSpPr txBox="1"/>
          <p:nvPr/>
        </p:nvSpPr>
        <p:spPr>
          <a:xfrm>
            <a:off x="1923991" y="343215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33A90-88E2-7541-BD3C-770FFFEEED5E}"/>
              </a:ext>
            </a:extLst>
          </p:cNvPr>
          <p:cNvSpPr/>
          <p:nvPr/>
        </p:nvSpPr>
        <p:spPr>
          <a:xfrm>
            <a:off x="2461675" y="3601434"/>
            <a:ext cx="122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34E34-1CB9-AE4E-BF85-97A03518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4920279"/>
            <a:ext cx="11938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E3AA5-5EE7-7140-9821-B452508F80CF}"/>
              </a:ext>
            </a:extLst>
          </p:cNvPr>
          <p:cNvSpPr txBox="1"/>
          <p:nvPr/>
        </p:nvSpPr>
        <p:spPr>
          <a:xfrm>
            <a:off x="1923991" y="507245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2CDF9-6E45-C148-8827-BCA9BE3FD3F4}"/>
              </a:ext>
            </a:extLst>
          </p:cNvPr>
          <p:cNvSpPr/>
          <p:nvPr/>
        </p:nvSpPr>
        <p:spPr>
          <a:xfrm>
            <a:off x="2461675" y="5241732"/>
            <a:ext cx="2026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Tableau 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B5CE64-89F2-4549-A205-9B038A04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1508567"/>
            <a:ext cx="1193800" cy="1346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A9B64E-00D8-844F-8627-9D8AF5C167A7}"/>
              </a:ext>
            </a:extLst>
          </p:cNvPr>
          <p:cNvSpPr txBox="1"/>
          <p:nvPr/>
        </p:nvSpPr>
        <p:spPr>
          <a:xfrm>
            <a:off x="7187652" y="166074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7F03C-8FBB-E045-827C-E51DB3CB4603}"/>
              </a:ext>
            </a:extLst>
          </p:cNvPr>
          <p:cNvSpPr/>
          <p:nvPr/>
        </p:nvSpPr>
        <p:spPr>
          <a:xfrm>
            <a:off x="7725336" y="1830020"/>
            <a:ext cx="189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Docker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20A46F-D244-4B4A-80A2-D68A0E2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3297369"/>
            <a:ext cx="1193800" cy="134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5D3F3-1959-AD46-9854-A07455AB2E8F}"/>
              </a:ext>
            </a:extLst>
          </p:cNvPr>
          <p:cNvSpPr txBox="1"/>
          <p:nvPr/>
        </p:nvSpPr>
        <p:spPr>
          <a:xfrm>
            <a:off x="7187652" y="34495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E049E-A923-0445-A0F3-BF98EE17C849}"/>
              </a:ext>
            </a:extLst>
          </p:cNvPr>
          <p:cNvSpPr/>
          <p:nvPr/>
        </p:nvSpPr>
        <p:spPr>
          <a:xfrm>
            <a:off x="7725336" y="3618822"/>
            <a:ext cx="1843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Custom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83BC1C-2310-3041-B5D1-679C4FEC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2" y="5104429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001-4834-4648-8322-04A4357A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B83B5-7B18-EC48-BC41-73EBB7BC82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 API </a:t>
            </a:r>
            <a:r>
              <a:rPr lang="en-PH" dirty="0"/>
              <a:t>is an architecture style for designing networked applications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D0A8-1037-6A47-A070-CA7DEC93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65" y="1812666"/>
            <a:ext cx="9486900" cy="356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080B2E-AAEA-2845-B414-728CCC42B7E5}"/>
              </a:ext>
            </a:extLst>
          </p:cNvPr>
          <p:cNvSpPr/>
          <p:nvPr/>
        </p:nvSpPr>
        <p:spPr>
          <a:xfrm>
            <a:off x="1284210" y="5782809"/>
            <a:ext cx="9637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222222"/>
                </a:solidFill>
                <a:latin typeface="arial" panose="020B0604020202020204" pitchFamily="34" charset="0"/>
              </a:rPr>
              <a:t>* API economy</a:t>
            </a:r>
            <a:r>
              <a:rPr lang="en-PH" dirty="0">
                <a:solidFill>
                  <a:srgbClr val="222222"/>
                </a:solidFill>
                <a:latin typeface="arial" panose="020B0604020202020204" pitchFamily="34" charset="0"/>
              </a:rPr>
              <a:t> is the exposure of an organization's digital services and assets through application programming interfaces (</a:t>
            </a:r>
            <a:r>
              <a:rPr lang="en-PH" b="1" dirty="0">
                <a:solidFill>
                  <a:srgbClr val="222222"/>
                </a:solidFill>
                <a:latin typeface="arial" panose="020B0604020202020204" pitchFamily="34" charset="0"/>
              </a:rPr>
              <a:t>APIs</a:t>
            </a:r>
            <a:r>
              <a:rPr lang="en-PH" dirty="0">
                <a:solidFill>
                  <a:srgbClr val="222222"/>
                </a:solidFill>
                <a:latin typeface="arial" panose="020B0604020202020204" pitchFamily="34" charset="0"/>
              </a:rPr>
              <a:t>) in a controlled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0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D31-03BD-534A-9E0E-93909A8A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1BB4-8455-A54D-8139-CBB220DDEE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  <a:p>
            <a:r>
              <a:rPr lang="en-US" dirty="0"/>
              <a:t>EC2 Provisioning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ssh</a:t>
            </a:r>
            <a:r>
              <a:rPr lang="en-US" dirty="0"/>
              <a:t>/putty) – Linux AMI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rdp</a:t>
            </a:r>
            <a:r>
              <a:rPr lang="en-US" dirty="0"/>
              <a:t>) – Windows Server</a:t>
            </a:r>
          </a:p>
          <a:p>
            <a:r>
              <a:rPr lang="en-US" dirty="0" err="1"/>
              <a:t>Github</a:t>
            </a:r>
            <a:r>
              <a:rPr lang="en-US" dirty="0"/>
              <a:t> + Docker Demo (cont. of session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6D405-1FBF-8F4C-AB95-AEA594397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0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D2-5AF1-CF42-8E56-2CA83BAC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Deployment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F94B1-91C3-494E-B5B7-FDA5408D8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BE63F-A644-DB4B-9E1D-01A3D4EC0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99" y="1850688"/>
            <a:ext cx="589458" cy="459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83941-DD2B-9941-93E4-D07AB0CCA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925" y="1811913"/>
            <a:ext cx="599755" cy="554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4A6D-68DA-6F41-9B19-5A5F0071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29" y="1779029"/>
            <a:ext cx="1666421" cy="620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238A5-A6B1-0D41-BBB1-2AE6CF092A15}"/>
              </a:ext>
            </a:extLst>
          </p:cNvPr>
          <p:cNvSpPr txBox="1"/>
          <p:nvPr/>
        </p:nvSpPr>
        <p:spPr>
          <a:xfrm>
            <a:off x="4318253" y="173811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Push Code*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348ACC-840D-9B4E-ACEA-228236F8B2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46680" y="2089110"/>
            <a:ext cx="1968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C228A4-EF16-7C43-8D0F-6A155C2A9B01}"/>
              </a:ext>
            </a:extLst>
          </p:cNvPr>
          <p:cNvGrpSpPr/>
          <p:nvPr/>
        </p:nvGrpSpPr>
        <p:grpSpPr>
          <a:xfrm>
            <a:off x="6329480" y="2399191"/>
            <a:ext cx="1108655" cy="307777"/>
            <a:chOff x="7491046" y="2856039"/>
            <a:chExt cx="110865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499218-B44F-4D46-BA6D-52715F40B60B}"/>
                </a:ext>
              </a:extLst>
            </p:cNvPr>
            <p:cNvSpPr txBox="1"/>
            <p:nvPr/>
          </p:nvSpPr>
          <p:spPr>
            <a:xfrm>
              <a:off x="7678615" y="2856039"/>
              <a:ext cx="921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Dockerfile</a:t>
              </a:r>
              <a:endParaRPr lang="en-US" sz="1400" dirty="0"/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B79AF221-5240-5146-90B3-4BFACAF9A623}"/>
                </a:ext>
              </a:extLst>
            </p:cNvPr>
            <p:cNvSpPr/>
            <p:nvPr/>
          </p:nvSpPr>
          <p:spPr>
            <a:xfrm>
              <a:off x="7491046" y="2875113"/>
              <a:ext cx="187569" cy="26963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C697C-6DC7-CA41-974F-314E9AD848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98" y="3280025"/>
            <a:ext cx="559407" cy="528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A247DF-867C-9E48-9378-7B169E07A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748" y="3305019"/>
            <a:ext cx="626822" cy="4064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FC6B2B-21E3-9149-B782-4BA6B17D39C3}"/>
              </a:ext>
            </a:extLst>
          </p:cNvPr>
          <p:cNvCxnSpPr>
            <a:stCxn id="7" idx="1"/>
            <a:endCxn id="16" idx="3"/>
          </p:cNvCxnSpPr>
          <p:nvPr/>
        </p:nvCxnSpPr>
        <p:spPr>
          <a:xfrm flipH="1">
            <a:off x="4026505" y="2089110"/>
            <a:ext cx="1988924" cy="145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5A65CD-637D-D446-AED4-E06A0352FDAC}"/>
              </a:ext>
            </a:extLst>
          </p:cNvPr>
          <p:cNvSpPr txBox="1"/>
          <p:nvPr/>
        </p:nvSpPr>
        <p:spPr>
          <a:xfrm>
            <a:off x="4361932" y="258424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Pull Code*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A1146-2C12-4741-9EB5-DC15C0DD646D}"/>
              </a:ext>
            </a:extLst>
          </p:cNvPr>
          <p:cNvSpPr txBox="1"/>
          <p:nvPr/>
        </p:nvSpPr>
        <p:spPr>
          <a:xfrm>
            <a:off x="29871" y="6524399"/>
            <a:ext cx="273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Or you can zip the project file and send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359FF-896A-0B4C-A2CA-C7E355BA00BE}"/>
              </a:ext>
            </a:extLst>
          </p:cNvPr>
          <p:cNvSpPr txBox="1"/>
          <p:nvPr/>
        </p:nvSpPr>
        <p:spPr>
          <a:xfrm>
            <a:off x="2949659" y="3859333"/>
            <a:ext cx="15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Docker Build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63171B-C6BA-5341-AF26-E8F0C8AF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753" y="3008061"/>
            <a:ext cx="985680" cy="10671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443B6D-40C9-7B43-9D82-C5351ADCE30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026505" y="3541648"/>
            <a:ext cx="2044248" cy="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03A463-E25A-CB4C-A6BB-7BB9523D91F4}"/>
              </a:ext>
            </a:extLst>
          </p:cNvPr>
          <p:cNvSpPr txBox="1"/>
          <p:nvPr/>
        </p:nvSpPr>
        <p:spPr>
          <a:xfrm>
            <a:off x="4262787" y="3517096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Docker Push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B47997-C009-2645-B6A1-06C09EE3D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574" y="4610998"/>
            <a:ext cx="944028" cy="106454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3839DE-B685-E34B-8D3D-AF7EC9DB4F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056433" y="3541648"/>
            <a:ext cx="1164141" cy="16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2CBF4A-C7E6-EC4B-A9C4-8BBD8A7587CE}"/>
              </a:ext>
            </a:extLst>
          </p:cNvPr>
          <p:cNvSpPr txBox="1"/>
          <p:nvPr/>
        </p:nvSpPr>
        <p:spPr>
          <a:xfrm>
            <a:off x="7454708" y="3765571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Docker Pull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BFD59-BB99-544B-825F-B8DFE0E2D13B}"/>
              </a:ext>
            </a:extLst>
          </p:cNvPr>
          <p:cNvSpPr txBox="1"/>
          <p:nvPr/>
        </p:nvSpPr>
        <p:spPr>
          <a:xfrm>
            <a:off x="7959567" y="5605812"/>
            <a:ext cx="148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Docker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D5E536-C1C6-F641-90C1-A72E89A83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8771" y="4617341"/>
            <a:ext cx="1064542" cy="10645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42E295-20DB-824A-AB9D-A68A5BB3675D}"/>
              </a:ext>
            </a:extLst>
          </p:cNvPr>
          <p:cNvSpPr txBox="1"/>
          <p:nvPr/>
        </p:nvSpPr>
        <p:spPr>
          <a:xfrm>
            <a:off x="6112405" y="4773937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Test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EF4C09-02AC-BB44-B9F5-56CBB1BAA006}"/>
              </a:ext>
            </a:extLst>
          </p:cNvPr>
          <p:cNvCxnSpPr>
            <a:stCxn id="43" idx="3"/>
            <a:endCxn id="35" idx="1"/>
          </p:cNvCxnSpPr>
          <p:nvPr/>
        </p:nvCxnSpPr>
        <p:spPr>
          <a:xfrm flipV="1">
            <a:off x="5463313" y="5143269"/>
            <a:ext cx="2757261" cy="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3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Microsoft Machine Learning Service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1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E094-D68C-5B45-AFD2-4A50155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10A4-4358-2D4B-A27E-E5C7B7F0A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4913390" cy="4083475"/>
          </a:xfrm>
        </p:spPr>
        <p:txBody>
          <a:bodyPr/>
          <a:lstStyle/>
          <a:p>
            <a:r>
              <a:rPr lang="en-US" dirty="0"/>
              <a:t>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D64EC-B8EE-694D-A7EE-E8B019F7D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553" y="864287"/>
            <a:ext cx="10972800" cy="790341"/>
          </a:xfrm>
        </p:spPr>
        <p:txBody>
          <a:bodyPr/>
          <a:lstStyle/>
          <a:p>
            <a:r>
              <a:rPr lang="en-US" dirty="0"/>
              <a:t>Both has </a:t>
            </a:r>
            <a:r>
              <a:rPr lang="en-US" dirty="0" err="1"/>
              <a:t>RevoScaleR</a:t>
            </a:r>
            <a:r>
              <a:rPr lang="en-US" dirty="0"/>
              <a:t>, runs Microsoft R and can be installed using SQL Server 2017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495C3-B4AC-2D44-87B0-817C8AA48785}"/>
              </a:ext>
            </a:extLst>
          </p:cNvPr>
          <p:cNvSpPr txBox="1">
            <a:spLocks/>
          </p:cNvSpPr>
          <p:nvPr/>
        </p:nvSpPr>
        <p:spPr>
          <a:xfrm>
            <a:off x="5936038" y="2029467"/>
            <a:ext cx="4913390" cy="408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script In-Database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A07C-7939-A248-99BC-6AA513DF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42" y="2615962"/>
            <a:ext cx="4532086" cy="3496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86767-6CBC-2547-8E60-77067E7E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1" y="2615962"/>
            <a:ext cx="5341238" cy="276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57778-1E12-A345-A58A-EDC14DF9E445}"/>
              </a:ext>
            </a:extLst>
          </p:cNvPr>
          <p:cNvSpPr txBox="1"/>
          <p:nvPr/>
        </p:nvSpPr>
        <p:spPr>
          <a:xfrm>
            <a:off x="616553" y="5467252"/>
            <a:ext cx="404572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4C19-2AF0-4445-9442-C5E252C41D38}"/>
              </a:ext>
            </a:extLst>
          </p:cNvPr>
          <p:cNvSpPr txBox="1"/>
          <p:nvPr/>
        </p:nvSpPr>
        <p:spPr>
          <a:xfrm>
            <a:off x="6317342" y="5467252"/>
            <a:ext cx="413068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SQL</a:t>
            </a:r>
          </a:p>
        </p:txBody>
      </p:sp>
    </p:spTree>
    <p:extLst>
      <p:ext uri="{BB962C8B-B14F-4D97-AF65-F5344CB8AC3E}">
        <p14:creationId xmlns:p14="http://schemas.microsoft.com/office/powerpoint/2010/main" val="2246646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15AD-C0DB-5747-9521-320AE7D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 API on MS 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CB471-91C8-134F-9A31-70C62A855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9EF8-1EA8-534A-839E-93468301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25215"/>
            <a:ext cx="9105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38FF-3CDD-A445-B84D-63C13A36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Publishing 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B21-E616-0E49-8E4A-1BE1F5C7B3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59543"/>
            <a:ext cx="10972800" cy="5471071"/>
          </a:xfrm>
        </p:spPr>
        <p:txBody>
          <a:bodyPr>
            <a:normAutofit fontScale="77500" lnSpcReduction="20000"/>
          </a:bodyPr>
          <a:lstStyle/>
          <a:p>
            <a:pPr marL="0" indent="0" fontAlgn="ctr">
              <a:buNone/>
            </a:pPr>
            <a:r>
              <a:rPr lang="en-US" b="1" dirty="0"/>
              <a:t>Part 1: Setup SQL Server with Machine Learning Server</a:t>
            </a:r>
            <a:endParaRPr lang="en-PH" dirty="0">
              <a:hlinkClick r:id="rId2"/>
            </a:endParaRPr>
          </a:p>
          <a:p>
            <a:pPr marL="0" indent="0" fontAlgn="ctr">
              <a:buNone/>
            </a:pPr>
            <a:r>
              <a:rPr lang="en-PH" dirty="0">
                <a:hlinkClick r:id="rId2"/>
              </a:rPr>
              <a:t>https://docs.microsoft.com/en-us/sql/advanced-analytics/install/sql-machine-learning-standalone-windows-install?view=sql-server-2017</a:t>
            </a:r>
            <a:endParaRPr lang="en-US" dirty="0"/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Windows Server 2019 on AWS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Download and install SQL Server 2017 using Remote Desktop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ML Services </a:t>
            </a:r>
          </a:p>
          <a:p>
            <a:pPr lvl="1" fontAlgn="ctr"/>
            <a:r>
              <a:rPr lang="en-US" dirty="0"/>
              <a:t>Run RGUI to test</a:t>
            </a:r>
          </a:p>
          <a:p>
            <a:pPr lvl="1" fontAlgn="ctr"/>
            <a:r>
              <a:rPr lang="en-US" dirty="0"/>
              <a:t>Run Machine Learning Admin </a:t>
            </a:r>
            <a:r>
              <a:rPr lang="en-US" dirty="0" err="1"/>
              <a:t>Util</a:t>
            </a:r>
            <a:r>
              <a:rPr lang="en-US" dirty="0"/>
              <a:t> to setup one-box setup</a:t>
            </a:r>
          </a:p>
          <a:p>
            <a:pPr lvl="1" fontAlgn="ctr"/>
            <a:endParaRPr lang="en-US" dirty="0"/>
          </a:p>
          <a:p>
            <a:pPr marL="0" indent="0">
              <a:buNone/>
            </a:pPr>
            <a:r>
              <a:rPr lang="en-US" b="1" dirty="0"/>
              <a:t>Part 2: Setup Dev Workstation</a:t>
            </a:r>
          </a:p>
          <a:p>
            <a:pPr marL="514350" indent="-51435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Rclient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and Configure </a:t>
            </a:r>
            <a:r>
              <a:rPr lang="en-US" dirty="0" err="1"/>
              <a:t>RStudio</a:t>
            </a:r>
            <a:endParaRPr lang="en-US" dirty="0"/>
          </a:p>
          <a:p>
            <a:pPr lvl="1" fontAlgn="ctr"/>
            <a:r>
              <a:rPr lang="en-US" dirty="0"/>
              <a:t>Configure R Client under Tools-&gt; Global Options -&gt; General (to point to your R client installation)</a:t>
            </a:r>
          </a:p>
          <a:p>
            <a:pPr lvl="1" fontAlgn="ctr"/>
            <a:endParaRPr lang="en-US" dirty="0"/>
          </a:p>
          <a:p>
            <a:pPr marL="0" indent="0" fontAlgn="ctr">
              <a:buNone/>
            </a:pPr>
            <a:r>
              <a:rPr lang="en-US" b="1" dirty="0"/>
              <a:t>Part 3: Publish R API</a:t>
            </a:r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https://docs.microsoft.com/en-us/machine-learning-server/operationalize/quickstart-publish-r-web-service</a:t>
            </a: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45720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2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en-US" dirty="0"/>
              <a:t>For simple projects use AWS EC2 instances to run Datamart (ex. EC2 + MySQL or EC2 + MS SQL)</a:t>
            </a:r>
          </a:p>
          <a:p>
            <a:pPr>
              <a:spcBef>
                <a:spcPts val="1600"/>
              </a:spcBef>
            </a:pPr>
            <a:r>
              <a:rPr lang="en-US" dirty="0"/>
              <a:t>AWS RDS for fully-managed database setups (ex. daily snapshots + restore + HA)</a:t>
            </a:r>
          </a:p>
          <a:p>
            <a:pPr>
              <a:spcBef>
                <a:spcPts val="1600"/>
              </a:spcBef>
            </a:pPr>
            <a:r>
              <a:rPr lang="en-US" dirty="0"/>
              <a:t>For large-scale DWH consider Redshift</a:t>
            </a:r>
          </a:p>
          <a:p>
            <a:pPr>
              <a:spcBef>
                <a:spcPts val="1600"/>
              </a:spcBef>
            </a:pPr>
            <a:r>
              <a:rPr lang="en-US" dirty="0"/>
              <a:t>AWS EC2 instances to run hosted BI servers as BYOL (ex. Tableau Server, </a:t>
            </a:r>
            <a:r>
              <a:rPr lang="en-US" dirty="0" err="1"/>
              <a:t>PowerBI</a:t>
            </a:r>
            <a:r>
              <a:rPr lang="en-US" dirty="0"/>
              <a:t> Server)</a:t>
            </a:r>
          </a:p>
          <a:p>
            <a:pPr>
              <a:spcBef>
                <a:spcPts val="1600"/>
              </a:spcBef>
            </a:pPr>
            <a:r>
              <a:rPr lang="en-US" dirty="0"/>
              <a:t>Setup should be similar for Azure or GCP if client prefers</a:t>
            </a:r>
          </a:p>
          <a:p>
            <a:pPr>
              <a:spcBef>
                <a:spcPts val="1600"/>
              </a:spcBef>
            </a:pPr>
            <a:r>
              <a:rPr lang="en-US" dirty="0"/>
              <a:t>Fully-hosted BI for small projects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Datamart + BI Projects on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93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prediction step</a:t>
            </a:r>
          </a:p>
          <a:p>
            <a:pPr lvl="1"/>
            <a:r>
              <a:rPr lang="en-US" dirty="0"/>
              <a:t>This means you need to convert your R code to API</a:t>
            </a:r>
          </a:p>
          <a:p>
            <a:pPr lvl="1"/>
            <a:r>
              <a:rPr lang="en-US" dirty="0"/>
              <a:t>Prefer using plumber + docker approach as this is more platform agnostic (avoid vendor lock-in)</a:t>
            </a:r>
          </a:p>
          <a:p>
            <a:pPr lvl="1"/>
            <a:r>
              <a:rPr lang="en-US" dirty="0"/>
              <a:t>Use Microsoft Machine Learning Server if client is on Microsoft stack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training step</a:t>
            </a:r>
          </a:p>
          <a:p>
            <a:pPr lvl="1"/>
            <a:r>
              <a:rPr lang="en-US" dirty="0"/>
              <a:t>On AWS best to use </a:t>
            </a:r>
            <a:r>
              <a:rPr lang="en-US" dirty="0" err="1"/>
              <a:t>SageMaker</a:t>
            </a:r>
            <a:r>
              <a:rPr lang="en-US" dirty="0"/>
              <a:t> for end-to-end model management; Use docker images to deploy custom R models</a:t>
            </a:r>
          </a:p>
          <a:p>
            <a:pPr lvl="1"/>
            <a:r>
              <a:rPr lang="en-US" dirty="0"/>
              <a:t>If not on </a:t>
            </a:r>
            <a:r>
              <a:rPr lang="en-US" dirty="0" err="1"/>
              <a:t>SageMaker</a:t>
            </a:r>
            <a:r>
              <a:rPr lang="en-US" dirty="0"/>
              <a:t> you can deploy docker image on EC2 and have a </a:t>
            </a:r>
            <a:r>
              <a:rPr lang="en-US" dirty="0" err="1"/>
              <a:t>cron</a:t>
            </a:r>
            <a:r>
              <a:rPr lang="en-US" dirty="0"/>
              <a:t> script/scheduler to </a:t>
            </a:r>
            <a:r>
              <a:rPr lang="en-US" i="1" dirty="0"/>
              <a:t>docker run</a:t>
            </a:r>
            <a:r>
              <a:rPr lang="en-US" dirty="0"/>
              <a:t>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Operationalizing 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4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35CA-12D2-DE49-9AB1-71ECF8E7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B0F-3AE7-204F-94A7-A02602C18D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16000"/>
            <a:ext cx="10972800" cy="563154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How about data prep and results?</a:t>
            </a:r>
          </a:p>
          <a:p>
            <a:pPr lvl="1"/>
            <a:r>
              <a:rPr lang="en-US" dirty="0"/>
              <a:t>For operationalized model training, assume data is readily available on local disk</a:t>
            </a:r>
          </a:p>
          <a:p>
            <a:pPr lvl="1"/>
            <a:r>
              <a:rPr lang="en-US" dirty="0"/>
              <a:t>If data prep is simple enough you can do it in R and make it as part of model training step</a:t>
            </a:r>
          </a:p>
          <a:p>
            <a:pPr lvl="1"/>
            <a:r>
              <a:rPr lang="en-US" dirty="0"/>
              <a:t>Use S3 as </a:t>
            </a:r>
            <a:r>
              <a:rPr lang="en-US" dirty="0" err="1"/>
              <a:t>datalake</a:t>
            </a:r>
            <a:r>
              <a:rPr lang="en-US" dirty="0"/>
              <a:t> and use Glue/EMR to do data transformation to and from S3</a:t>
            </a:r>
          </a:p>
          <a:p>
            <a:pPr lvl="1"/>
            <a:r>
              <a:rPr lang="en-US" dirty="0"/>
              <a:t>Allow </a:t>
            </a:r>
            <a:r>
              <a:rPr lang="en-US" dirty="0" err="1"/>
              <a:t>SageMaker</a:t>
            </a:r>
            <a:r>
              <a:rPr lang="en-US" dirty="0"/>
              <a:t> to automatically transfer files from </a:t>
            </a:r>
            <a:r>
              <a:rPr lang="en-US" dirty="0" err="1"/>
              <a:t>datalake</a:t>
            </a:r>
            <a:r>
              <a:rPr lang="en-US" dirty="0"/>
              <a:t> to and from the model</a:t>
            </a:r>
          </a:p>
          <a:p>
            <a:pPr lvl="1"/>
            <a:r>
              <a:rPr lang="en-US" dirty="0"/>
              <a:t>You can also manually transfer data also using AWS CLI s3 commands and use shell scripts</a:t>
            </a:r>
          </a:p>
          <a:p>
            <a:pPr marL="514350" indent="-514350">
              <a:buAutoNum type="arabicPeriod"/>
            </a:pPr>
            <a:r>
              <a:rPr lang="en-US" b="1" dirty="0"/>
              <a:t>When do I use </a:t>
            </a:r>
            <a:r>
              <a:rPr lang="en-US" b="1" dirty="0" err="1"/>
              <a:t>SparkR</a:t>
            </a:r>
            <a:r>
              <a:rPr lang="en-US" b="1" dirty="0"/>
              <a:t>, </a:t>
            </a:r>
            <a:r>
              <a:rPr lang="en-US" b="1" dirty="0" err="1"/>
              <a:t>RevoScaleR</a:t>
            </a:r>
            <a:r>
              <a:rPr lang="en-US" b="1" dirty="0"/>
              <a:t> and In-Database R?</a:t>
            </a:r>
          </a:p>
          <a:p>
            <a:pPr lvl="1"/>
            <a:r>
              <a:rPr lang="en-US" dirty="0"/>
              <a:t>Low-latency requirements (response time &lt; 1s) </a:t>
            </a:r>
          </a:p>
          <a:p>
            <a:pPr lvl="1"/>
            <a:r>
              <a:rPr lang="en-US" dirty="0"/>
              <a:t>Model training takes days need to reduce to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batch inference?</a:t>
            </a:r>
          </a:p>
          <a:p>
            <a:pPr lvl="1"/>
            <a:r>
              <a:rPr lang="en-US" dirty="0" err="1"/>
              <a:t>SageMaker</a:t>
            </a:r>
            <a:r>
              <a:rPr lang="en-US" dirty="0"/>
              <a:t> can do batch</a:t>
            </a:r>
          </a:p>
          <a:p>
            <a:pPr lvl="1"/>
            <a:r>
              <a:rPr lang="en-US" dirty="0"/>
              <a:t>Manually you call the API multiple times using multiple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How do I secure my API?</a:t>
            </a:r>
          </a:p>
          <a:p>
            <a:pPr lvl="1"/>
            <a:r>
              <a:rPr lang="en-US" dirty="0"/>
              <a:t>Use AWS API Gateway to proxy your calls to the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scale my API?</a:t>
            </a:r>
          </a:p>
          <a:p>
            <a:pPr lvl="1"/>
            <a:r>
              <a:rPr lang="en-US" dirty="0"/>
              <a:t>With a docker image you can do horizontal scaling via ECS and a load balancer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CEFB-44B8-9B4E-BA33-20030BB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9B06-116C-4641-AA6B-AD9799EECF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https://docs.aws.amazon.com/</a:t>
            </a:r>
            <a:endParaRPr lang="en-US" dirty="0"/>
          </a:p>
          <a:p>
            <a:r>
              <a:rPr lang="en-PH" dirty="0">
                <a:hlinkClick r:id="rId3"/>
              </a:rPr>
              <a:t>https://docs.microsoft.com/en-us/machine-learning-server/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AF60-FF71-4A48-A5E1-80BD3A6D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F11-1122-4453-9274-9CE74F4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Basic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EB6C6-5C00-486F-8865-02BF14481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Convert R models to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1FAA-52D8-4A49-A929-15A9CACF1598}"/>
              </a:ext>
            </a:extLst>
          </p:cNvPr>
          <p:cNvSpPr/>
          <p:nvPr/>
        </p:nvSpPr>
        <p:spPr>
          <a:xfrm>
            <a:off x="1454315" y="5335830"/>
            <a:ext cx="1964473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B479E-848F-6143-80CD-A98ACB86D511}"/>
              </a:ext>
            </a:extLst>
          </p:cNvPr>
          <p:cNvGrpSpPr/>
          <p:nvPr/>
        </p:nvGrpSpPr>
        <p:grpSpPr>
          <a:xfrm>
            <a:off x="1388328" y="3133274"/>
            <a:ext cx="669927" cy="987716"/>
            <a:chOff x="1482112" y="2637691"/>
            <a:chExt cx="669927" cy="987716"/>
          </a:xfrm>
        </p:grpSpPr>
        <p:sp>
          <p:nvSpPr>
            <p:cNvPr id="5" name="Snip and Round Single Corner Rectangle 4">
              <a:extLst>
                <a:ext uri="{FF2B5EF4-FFF2-40B4-BE49-F238E27FC236}">
                  <a16:creationId xmlns:a16="http://schemas.microsoft.com/office/drawing/2014/main" id="{E79D9381-C864-F94E-ADF7-71A8C88E02BD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CF6A20-9A84-1F44-8A4E-02D73F953ABF}"/>
                </a:ext>
              </a:extLst>
            </p:cNvPr>
            <p:cNvSpPr txBox="1"/>
            <p:nvPr/>
          </p:nvSpPr>
          <p:spPr>
            <a:xfrm>
              <a:off x="1482112" y="3317630"/>
              <a:ext cx="669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CC886-72AA-CE4E-8306-257348A89695}"/>
              </a:ext>
            </a:extLst>
          </p:cNvPr>
          <p:cNvGrpSpPr/>
          <p:nvPr/>
        </p:nvGrpSpPr>
        <p:grpSpPr>
          <a:xfrm>
            <a:off x="2699486" y="3113912"/>
            <a:ext cx="844334" cy="996580"/>
            <a:chOff x="1394909" y="2637691"/>
            <a:chExt cx="844334" cy="99658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792493E8-DA7C-0447-B1AF-2890D9C4C293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81DD1D-5EB9-F842-A652-44EA6F01AA81}"/>
                </a:ext>
              </a:extLst>
            </p:cNvPr>
            <p:cNvSpPr txBox="1"/>
            <p:nvPr/>
          </p:nvSpPr>
          <p:spPr>
            <a:xfrm>
              <a:off x="1394909" y="3326494"/>
              <a:ext cx="84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398D1E-71C6-B74A-ACC1-CC8C07B40ECF}"/>
              </a:ext>
            </a:extLst>
          </p:cNvPr>
          <p:cNvGrpSpPr/>
          <p:nvPr/>
        </p:nvGrpSpPr>
        <p:grpSpPr>
          <a:xfrm>
            <a:off x="1983730" y="2400444"/>
            <a:ext cx="918008" cy="753182"/>
            <a:chOff x="1983730" y="2400444"/>
            <a:chExt cx="918008" cy="7531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306A52-5F79-F345-9076-CC0CA601FFE3}"/>
                </a:ext>
              </a:extLst>
            </p:cNvPr>
            <p:cNvSpPr/>
            <p:nvPr/>
          </p:nvSpPr>
          <p:spPr>
            <a:xfrm>
              <a:off x="2228224" y="2400444"/>
              <a:ext cx="429021" cy="429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22B1A8-9B29-5C4F-BCD9-CC19AEFF385B}"/>
                </a:ext>
              </a:extLst>
            </p:cNvPr>
            <p:cNvSpPr txBox="1"/>
            <p:nvPr/>
          </p:nvSpPr>
          <p:spPr>
            <a:xfrm>
              <a:off x="1983730" y="2845849"/>
              <a:ext cx="918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model.rds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369B29-5826-B34E-B343-CA18414CF393}"/>
              </a:ext>
            </a:extLst>
          </p:cNvPr>
          <p:cNvCxnSpPr>
            <a:stCxn id="5" idx="3"/>
            <a:endCxn id="9" idx="2"/>
          </p:cNvCxnSpPr>
          <p:nvPr/>
        </p:nvCxnSpPr>
        <p:spPr>
          <a:xfrm rot="5400000" flipH="1" flipV="1">
            <a:off x="1716599" y="2621650"/>
            <a:ext cx="518319" cy="504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12EE0E7-2DC0-1E45-9E15-CE71E84228B0}"/>
              </a:ext>
            </a:extLst>
          </p:cNvPr>
          <p:cNvCxnSpPr>
            <a:stCxn id="9" idx="6"/>
            <a:endCxn id="25" idx="3"/>
          </p:cNvCxnSpPr>
          <p:nvPr/>
        </p:nvCxnSpPr>
        <p:spPr>
          <a:xfrm>
            <a:off x="2657245" y="2614955"/>
            <a:ext cx="464409" cy="498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C6301400-E9CB-C04D-8B66-2A3BD6E4F8A1}"/>
              </a:ext>
            </a:extLst>
          </p:cNvPr>
          <p:cNvSpPr/>
          <p:nvPr/>
        </p:nvSpPr>
        <p:spPr>
          <a:xfrm>
            <a:off x="3572292" y="3685247"/>
            <a:ext cx="937846" cy="4252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694636-1952-CF49-AB84-CCF871420E0F}"/>
              </a:ext>
            </a:extLst>
          </p:cNvPr>
          <p:cNvSpPr/>
          <p:nvPr/>
        </p:nvSpPr>
        <p:spPr>
          <a:xfrm>
            <a:off x="4631601" y="5335830"/>
            <a:ext cx="1964473" cy="679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8594-C72C-1C40-A377-3E73041F38F4}"/>
              </a:ext>
            </a:extLst>
          </p:cNvPr>
          <p:cNvGrpSpPr/>
          <p:nvPr/>
        </p:nvGrpSpPr>
        <p:grpSpPr>
          <a:xfrm>
            <a:off x="2090143" y="4139256"/>
            <a:ext cx="692818" cy="1023697"/>
            <a:chOff x="1470667" y="2637691"/>
            <a:chExt cx="692818" cy="1023697"/>
          </a:xfrm>
        </p:grpSpPr>
        <p:sp>
          <p:nvSpPr>
            <p:cNvPr id="39" name="Snip and Round Single Corner Rectangle 38">
              <a:extLst>
                <a:ext uri="{FF2B5EF4-FFF2-40B4-BE49-F238E27FC236}">
                  <a16:creationId xmlns:a16="http://schemas.microsoft.com/office/drawing/2014/main" id="{38C6C8DC-B423-9842-80EC-D54AC37A92BA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3199-DFFA-3E46-BE23-BA406B7F566A}"/>
                </a:ext>
              </a:extLst>
            </p:cNvPr>
            <p:cNvSpPr txBox="1"/>
            <p:nvPr/>
          </p:nvSpPr>
          <p:spPr>
            <a:xfrm>
              <a:off x="1470667" y="335361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3D854A3-C52C-5442-B224-6BACB3E0ABE6}"/>
              </a:ext>
            </a:extLst>
          </p:cNvPr>
          <p:cNvCxnSpPr>
            <a:stCxn id="39" idx="2"/>
            <a:endCxn id="6" idx="2"/>
          </p:cNvCxnSpPr>
          <p:nvPr/>
        </p:nvCxnSpPr>
        <p:spPr>
          <a:xfrm rot="10800000">
            <a:off x="1723293" y="4120990"/>
            <a:ext cx="478799" cy="358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3A2DCC8-9D17-6943-BED0-62FF0C893C90}"/>
              </a:ext>
            </a:extLst>
          </p:cNvPr>
          <p:cNvCxnSpPr>
            <a:stCxn id="39" idx="0"/>
            <a:endCxn id="26" idx="2"/>
          </p:cNvCxnSpPr>
          <p:nvPr/>
        </p:nvCxnSpPr>
        <p:spPr>
          <a:xfrm flipV="1">
            <a:off x="2671014" y="4110492"/>
            <a:ext cx="450639" cy="368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C6D9A2-1560-D045-AA86-EEFFC388F0AE}"/>
              </a:ext>
            </a:extLst>
          </p:cNvPr>
          <p:cNvSpPr txBox="1"/>
          <p:nvPr/>
        </p:nvSpPr>
        <p:spPr>
          <a:xfrm>
            <a:off x="2877160" y="4460959"/>
            <a:ext cx="52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serve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D41ACA-BD7C-CD48-9170-26A8B9C01AD9}"/>
              </a:ext>
            </a:extLst>
          </p:cNvPr>
          <p:cNvSpPr txBox="1"/>
          <p:nvPr/>
        </p:nvSpPr>
        <p:spPr>
          <a:xfrm>
            <a:off x="1488831" y="4496041"/>
            <a:ext cx="474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73" name="Snip and Round Single Corner Rectangle 72">
            <a:extLst>
              <a:ext uri="{FF2B5EF4-FFF2-40B4-BE49-F238E27FC236}">
                <a16:creationId xmlns:a16="http://schemas.microsoft.com/office/drawing/2014/main" id="{90B4F1CF-F19D-4F45-968F-742F5F1B7C2F}"/>
              </a:ext>
            </a:extLst>
          </p:cNvPr>
          <p:cNvSpPr/>
          <p:nvPr/>
        </p:nvSpPr>
        <p:spPr>
          <a:xfrm>
            <a:off x="4800316" y="4263988"/>
            <a:ext cx="468553" cy="694946"/>
          </a:xfrm>
          <a:prstGeom prst="snip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912A92-F31A-2847-9041-46CF5423BC9D}"/>
              </a:ext>
            </a:extLst>
          </p:cNvPr>
          <p:cNvSpPr txBox="1"/>
          <p:nvPr/>
        </p:nvSpPr>
        <p:spPr>
          <a:xfrm>
            <a:off x="4566901" y="4956752"/>
            <a:ext cx="92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3C1B03E-CFC4-2A41-875E-E7F18F2284F6}"/>
              </a:ext>
            </a:extLst>
          </p:cNvPr>
          <p:cNvCxnSpPr>
            <a:stCxn id="73" idx="0"/>
            <a:endCxn id="59" idx="1"/>
          </p:cNvCxnSpPr>
          <p:nvPr/>
        </p:nvCxnSpPr>
        <p:spPr>
          <a:xfrm flipV="1">
            <a:off x="5268869" y="3626518"/>
            <a:ext cx="369883" cy="98494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3DF77D-EC18-8647-87A4-E8D665D9F871}"/>
              </a:ext>
            </a:extLst>
          </p:cNvPr>
          <p:cNvSpPr txBox="1"/>
          <p:nvPr/>
        </p:nvSpPr>
        <p:spPr>
          <a:xfrm>
            <a:off x="5560669" y="4437967"/>
            <a:ext cx="841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entrypoint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287-7CEF-DC46-A186-EC251A68E5A3}"/>
              </a:ext>
            </a:extLst>
          </p:cNvPr>
          <p:cNvSpPr txBox="1"/>
          <p:nvPr/>
        </p:nvSpPr>
        <p:spPr>
          <a:xfrm>
            <a:off x="4689162" y="1453351"/>
            <a:ext cx="1849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Operationalized R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Image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6FE87170-EB59-5446-8A75-E8B1E3296B07}"/>
              </a:ext>
            </a:extLst>
          </p:cNvPr>
          <p:cNvSpPr/>
          <p:nvPr/>
        </p:nvSpPr>
        <p:spPr>
          <a:xfrm>
            <a:off x="6756305" y="3713327"/>
            <a:ext cx="937846" cy="4252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4D900AD-314F-954B-A155-F54DC2897F7C}"/>
              </a:ext>
            </a:extLst>
          </p:cNvPr>
          <p:cNvSpPr/>
          <p:nvPr/>
        </p:nvSpPr>
        <p:spPr>
          <a:xfrm>
            <a:off x="2691243" y="3344805"/>
            <a:ext cx="860820" cy="30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plumber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45BBE2-FF29-D64B-AF6F-9ECF9668B821}"/>
              </a:ext>
            </a:extLst>
          </p:cNvPr>
          <p:cNvGrpSpPr/>
          <p:nvPr/>
        </p:nvGrpSpPr>
        <p:grpSpPr>
          <a:xfrm>
            <a:off x="3418788" y="2845849"/>
            <a:ext cx="448263" cy="312993"/>
            <a:chOff x="3526511" y="2679419"/>
            <a:chExt cx="448263" cy="31299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1A727B-4779-CD4B-9158-2AD3A4D037BB}"/>
                </a:ext>
              </a:extLst>
            </p:cNvPr>
            <p:cNvSpPr/>
            <p:nvPr/>
          </p:nvSpPr>
          <p:spPr>
            <a:xfrm>
              <a:off x="3552237" y="2690820"/>
              <a:ext cx="349847" cy="301592"/>
            </a:xfrm>
            <a:prstGeom prst="hexag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79A07F-5B53-4D43-902D-85F84C8C4C3A}"/>
                </a:ext>
              </a:extLst>
            </p:cNvPr>
            <p:cNvSpPr txBox="1"/>
            <p:nvPr/>
          </p:nvSpPr>
          <p:spPr>
            <a:xfrm>
              <a:off x="3526511" y="2679419"/>
              <a:ext cx="4482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3388D358-385A-8D44-8000-31E145FDBCFB}"/>
              </a:ext>
            </a:extLst>
          </p:cNvPr>
          <p:cNvCxnSpPr>
            <a:stCxn id="84" idx="3"/>
            <a:endCxn id="92" idx="2"/>
          </p:cNvCxnSpPr>
          <p:nvPr/>
        </p:nvCxnSpPr>
        <p:spPr>
          <a:xfrm flipV="1">
            <a:off x="3552063" y="3153626"/>
            <a:ext cx="90857" cy="342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D8B8BF5-9610-EF4C-BE61-4C27C69BFF88}"/>
              </a:ext>
            </a:extLst>
          </p:cNvPr>
          <p:cNvSpPr/>
          <p:nvPr/>
        </p:nvSpPr>
        <p:spPr>
          <a:xfrm>
            <a:off x="7775787" y="5335830"/>
            <a:ext cx="1964473" cy="679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7F1A2-DEAC-184F-962A-811F261C1C36}"/>
              </a:ext>
            </a:extLst>
          </p:cNvPr>
          <p:cNvGrpSpPr/>
          <p:nvPr/>
        </p:nvGrpSpPr>
        <p:grpSpPr>
          <a:xfrm>
            <a:off x="4654210" y="2097311"/>
            <a:ext cx="2202962" cy="2056671"/>
            <a:chOff x="4654210" y="2097311"/>
            <a:chExt cx="2202962" cy="205667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E1664B-5043-9840-8674-45FE47FE271A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59861B8-6937-EC48-8521-B1B45DC37000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48" name="Snip and Round Single Corner Rectangle 47">
                <a:extLst>
                  <a:ext uri="{FF2B5EF4-FFF2-40B4-BE49-F238E27FC236}">
                    <a16:creationId xmlns:a16="http://schemas.microsoft.com/office/drawing/2014/main" id="{67F54692-13AE-FE4E-99EF-9F880B51B4CB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1" name="Snip and Round Single Corner Rectangle 50">
                <a:extLst>
                  <a:ext uri="{FF2B5EF4-FFF2-40B4-BE49-F238E27FC236}">
                    <a16:creationId xmlns:a16="http://schemas.microsoft.com/office/drawing/2014/main" id="{3AFF4CEE-1AB0-4A4E-BFDC-FE39BF0ABC7B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1100FF-540C-234C-B6D2-00044FC4B6CA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B57CCACD-6C24-B149-960A-F9A94A4B168D}"/>
                  </a:ext>
                </a:extLst>
              </p:cNvPr>
              <p:cNvCxnSpPr>
                <a:stCxn id="48" idx="3"/>
                <a:endCxn id="5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AFE19885-901A-7043-92CD-8313266A7A63}"/>
                  </a:ext>
                </a:extLst>
              </p:cNvPr>
              <p:cNvCxnSpPr>
                <a:stCxn id="54" idx="6"/>
                <a:endCxn id="51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nip and Round Single Corner Rectangle 58">
                <a:extLst>
                  <a:ext uri="{FF2B5EF4-FFF2-40B4-BE49-F238E27FC236}">
                    <a16:creationId xmlns:a16="http://schemas.microsoft.com/office/drawing/2014/main" id="{3B4B97E4-6E28-F447-A936-52D67E96BD76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C8CBE3F1-F340-FE43-853F-73F350907AC5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5B290B38-3347-3C43-80BD-FD82793358B5}"/>
                  </a:ext>
                </a:extLst>
              </p:cNvPr>
              <p:cNvCxnSpPr>
                <a:cxnSpLocks/>
                <a:stCxn id="59" idx="0"/>
                <a:endCxn id="51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C8E30-80FC-274A-AC96-97CB8A5D2AF7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2952D-89F7-BB43-A5D7-474AEF1318D1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1EB07-3339-1948-AE8C-E480C5B6E42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F261C0-F827-DC44-B199-2A2BBD12B7AF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DA76A4-7C15-EC46-93DF-664DF014B77C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8A0401D-8194-7A47-AD41-08EDDF6F3421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C055AE-8A98-634F-8C4F-656E1D9C79E9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5E0153E4-C6C1-764B-BE80-E1C29749D1A5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7E3ADF-E87B-E046-B60A-CB62AF1CF3B3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D153EA-0FAA-B146-9D7B-B4CEB1077B23}"/>
              </a:ext>
            </a:extLst>
          </p:cNvPr>
          <p:cNvSpPr/>
          <p:nvPr/>
        </p:nvSpPr>
        <p:spPr>
          <a:xfrm>
            <a:off x="7775787" y="4306734"/>
            <a:ext cx="1964473" cy="406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EC2 Instance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4C8DD9-164E-DD4B-B60D-D377EFEDD799}"/>
              </a:ext>
            </a:extLst>
          </p:cNvPr>
          <p:cNvGrpSpPr/>
          <p:nvPr/>
        </p:nvGrpSpPr>
        <p:grpSpPr>
          <a:xfrm>
            <a:off x="7775787" y="2274008"/>
            <a:ext cx="2202962" cy="2056671"/>
            <a:chOff x="4654210" y="2097311"/>
            <a:chExt cx="2202962" cy="205667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E57F1E-02F6-CC4B-8BB2-8E639FE8A7FB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189DAAD-C7EE-AA41-8209-2200F00ABDB5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132" name="Snip and Round Single Corner Rectangle 131">
                <a:extLst>
                  <a:ext uri="{FF2B5EF4-FFF2-40B4-BE49-F238E27FC236}">
                    <a16:creationId xmlns:a16="http://schemas.microsoft.com/office/drawing/2014/main" id="{00B52D28-2710-6E44-8FFC-287FDF9C42F6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3" name="Snip and Round Single Corner Rectangle 132">
                <a:extLst>
                  <a:ext uri="{FF2B5EF4-FFF2-40B4-BE49-F238E27FC236}">
                    <a16:creationId xmlns:a16="http://schemas.microsoft.com/office/drawing/2014/main" id="{F38F126E-6EBA-ED4D-95C5-AC923973D198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7FFA256-C68D-204E-BB38-3F7843F9541F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AB59E6FF-0D53-E247-AE90-3E4E04973946}"/>
                  </a:ext>
                </a:extLst>
              </p:cNvPr>
              <p:cNvCxnSpPr>
                <a:stCxn id="132" idx="3"/>
                <a:endCxn id="13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69EAAC29-2361-2F43-B278-6EF22E004E91}"/>
                  </a:ext>
                </a:extLst>
              </p:cNvPr>
              <p:cNvCxnSpPr>
                <a:stCxn id="134" idx="6"/>
                <a:endCxn id="133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Snip and Round Single Corner Rectangle 136">
                <a:extLst>
                  <a:ext uri="{FF2B5EF4-FFF2-40B4-BE49-F238E27FC236}">
                    <a16:creationId xmlns:a16="http://schemas.microsoft.com/office/drawing/2014/main" id="{E1A0307D-DBF4-8C49-839A-AA5ADC9C7EE2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38" name="Elbow Connector 137">
                <a:extLst>
                  <a:ext uri="{FF2B5EF4-FFF2-40B4-BE49-F238E27FC236}">
                    <a16:creationId xmlns:a16="http://schemas.microsoft.com/office/drawing/2014/main" id="{E67DA3EA-B49D-9C4E-BCE7-95FE93D48BD5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>
                <a:extLst>
                  <a:ext uri="{FF2B5EF4-FFF2-40B4-BE49-F238E27FC236}">
                    <a16:creationId xmlns:a16="http://schemas.microsoft.com/office/drawing/2014/main" id="{5FEEC781-9F06-474F-B10D-EC570D39859B}"/>
                  </a:ext>
                </a:extLst>
              </p:cNvPr>
              <p:cNvCxnSpPr>
                <a:cxnSpLocks/>
                <a:stCxn id="137" idx="0"/>
                <a:endCxn id="133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668D3-AEAE-1340-828B-C9A66A2367B5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5F203F8-E8A5-AE4C-9340-8D348DE81810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56131-F905-8341-BC9E-5C56517EE3D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01FAF4-2229-DF48-BB24-26B7BBA2269C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85837-E2F1-D840-B793-4744AA9CA7F0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31C42A92-6896-DF41-9CF8-4A68F8A40AE1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B9FA59A-D17F-FC4B-AA58-16892DB99C43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F00CFD83-F660-8E44-BB2C-CEF9406846DB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C7EF6AE-EA34-294C-96B6-2C5C0443500F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3685E5-9DD3-D94A-A10D-D646AF15A240}"/>
              </a:ext>
            </a:extLst>
          </p:cNvPr>
          <p:cNvGrpSpPr/>
          <p:nvPr/>
        </p:nvGrpSpPr>
        <p:grpSpPr>
          <a:xfrm>
            <a:off x="10445150" y="1828427"/>
            <a:ext cx="1722533" cy="1338250"/>
            <a:chOff x="10337744" y="1781947"/>
            <a:chExt cx="1722533" cy="133825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A0B183-64DF-6349-AF1E-CE2EBD323813}"/>
                </a:ext>
              </a:extLst>
            </p:cNvPr>
            <p:cNvSpPr txBox="1"/>
            <p:nvPr/>
          </p:nvSpPr>
          <p:spPr>
            <a:xfrm>
              <a:off x="10524536" y="1781947"/>
              <a:ext cx="109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Notebooks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48FDF6-3F3E-084F-BC4C-9F1D96BA1F0F}"/>
                </a:ext>
              </a:extLst>
            </p:cNvPr>
            <p:cNvSpPr txBox="1"/>
            <p:nvPr/>
          </p:nvSpPr>
          <p:spPr>
            <a:xfrm>
              <a:off x="10545238" y="2082527"/>
              <a:ext cx="597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8CAFD4-612D-1B44-9EEC-7341AFC8BE85}"/>
                </a:ext>
              </a:extLst>
            </p:cNvPr>
            <p:cNvSpPr txBox="1"/>
            <p:nvPr/>
          </p:nvSpPr>
          <p:spPr>
            <a:xfrm>
              <a:off x="10524536" y="2781643"/>
              <a:ext cx="1535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Integration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DC8434-9A60-774E-AF6C-FE0FE699B6FB}"/>
                </a:ext>
              </a:extLst>
            </p:cNvPr>
            <p:cNvSpPr txBox="1"/>
            <p:nvPr/>
          </p:nvSpPr>
          <p:spPr>
            <a:xfrm>
              <a:off x="10535104" y="2426053"/>
              <a:ext cx="135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Testing</a:t>
              </a:r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213CB960-7777-CD42-8E37-324AB4749AAA}"/>
                </a:ext>
              </a:extLst>
            </p:cNvPr>
            <p:cNvSpPr/>
            <p:nvPr/>
          </p:nvSpPr>
          <p:spPr>
            <a:xfrm>
              <a:off x="10337744" y="1789814"/>
              <a:ext cx="197143" cy="1320249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C019C88-B510-9F49-A535-7FD1BF9C713A}"/>
              </a:ext>
            </a:extLst>
          </p:cNvPr>
          <p:cNvCxnSpPr>
            <a:stCxn id="131" idx="3"/>
            <a:endCxn id="147" idx="1"/>
          </p:cNvCxnSpPr>
          <p:nvPr/>
        </p:nvCxnSpPr>
        <p:spPr>
          <a:xfrm flipV="1">
            <a:off x="9978749" y="2496419"/>
            <a:ext cx="466401" cy="247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5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9283" y="1995902"/>
            <a:ext cx="3948405" cy="163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b="1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5174355"/>
            <a:ext cx="1659267" cy="7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convert R model to API-based docker image using plumber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8FD-648B-5840-AF27-197D3E2E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2" y="1914641"/>
            <a:ext cx="10972800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9741-34C7-7943-A23E-CD4BAABA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3" y="2629348"/>
            <a:ext cx="11404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Suitable for EDC Operationalization Needs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45B82E-4879-4240-9232-F824253EB7F0}"/>
              </a:ext>
            </a:extLst>
          </p:cNvPr>
          <p:cNvGrpSpPr/>
          <p:nvPr/>
        </p:nvGrpSpPr>
        <p:grpSpPr>
          <a:xfrm>
            <a:off x="9529355" y="1514983"/>
            <a:ext cx="2234268" cy="1333930"/>
            <a:chOff x="220625" y="1452813"/>
            <a:chExt cx="3059723" cy="18267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FFB99-6167-E64D-ABF6-0CD62AB3A3CE}"/>
                </a:ext>
              </a:extLst>
            </p:cNvPr>
            <p:cNvGrpSpPr/>
            <p:nvPr/>
          </p:nvGrpSpPr>
          <p:grpSpPr>
            <a:xfrm>
              <a:off x="343357" y="1672224"/>
              <a:ext cx="1237147" cy="1154992"/>
              <a:chOff x="4654210" y="2097311"/>
              <a:chExt cx="2202962" cy="2056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6791C-58D1-7C4D-BC82-D6E319178240}"/>
                  </a:ext>
                </a:extLst>
              </p:cNvPr>
              <p:cNvSpPr/>
              <p:nvPr/>
            </p:nvSpPr>
            <p:spPr>
              <a:xfrm>
                <a:off x="4654210" y="3769769"/>
                <a:ext cx="1956598" cy="3842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B81610C-6D5C-BA4D-86BF-A5A18F6F9297}"/>
                  </a:ext>
                </a:extLst>
              </p:cNvPr>
              <p:cNvGrpSpPr/>
              <p:nvPr/>
            </p:nvGrpSpPr>
            <p:grpSpPr>
              <a:xfrm>
                <a:off x="4938429" y="2209442"/>
                <a:ext cx="1351091" cy="1417076"/>
                <a:chOff x="4791143" y="2795068"/>
                <a:chExt cx="1878798" cy="1970555"/>
              </a:xfrm>
            </p:grpSpPr>
            <p:sp>
              <p:nvSpPr>
                <p:cNvPr id="15" name="Snip and Round Single Corner Rectangle 14">
                  <a:extLst>
                    <a:ext uri="{FF2B5EF4-FFF2-40B4-BE49-F238E27FC236}">
                      <a16:creationId xmlns:a16="http://schemas.microsoft.com/office/drawing/2014/main" id="{38DD19AA-3FAE-5B4B-A604-5520A8F37EC9}"/>
                    </a:ext>
                  </a:extLst>
                </p:cNvPr>
                <p:cNvSpPr/>
                <p:nvPr/>
              </p:nvSpPr>
              <p:spPr>
                <a:xfrm>
                  <a:off x="4791143" y="3397946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Snip and Round Single Corner Rectangle 15">
                  <a:extLst>
                    <a:ext uri="{FF2B5EF4-FFF2-40B4-BE49-F238E27FC236}">
                      <a16:creationId xmlns:a16="http://schemas.microsoft.com/office/drawing/2014/main" id="{428E3A38-DA47-894B-AE0B-111EF75554EA}"/>
                    </a:ext>
                  </a:extLst>
                </p:cNvPr>
                <p:cNvSpPr/>
                <p:nvPr/>
              </p:nvSpPr>
              <p:spPr>
                <a:xfrm>
                  <a:off x="6201019" y="3382291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9CA320B-286D-6D4B-9B84-7DAA22476069}"/>
                    </a:ext>
                  </a:extLst>
                </p:cNvPr>
                <p:cNvSpPr/>
                <p:nvPr/>
              </p:nvSpPr>
              <p:spPr>
                <a:xfrm>
                  <a:off x="5515841" y="2795068"/>
                  <a:ext cx="429021" cy="4290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CD557046-234A-9643-80A4-C5EDA47D5632}"/>
                    </a:ext>
                  </a:extLst>
                </p:cNvPr>
                <p:cNvCxnSpPr>
                  <a:cxnSpLocks/>
                  <a:stCxn id="15" idx="3"/>
                  <a:endCxn id="17" idx="2"/>
                </p:cNvCxnSpPr>
                <p:nvPr/>
              </p:nvCxnSpPr>
              <p:spPr>
                <a:xfrm rot="5400000" flipH="1" flipV="1">
                  <a:off x="5076539" y="2958643"/>
                  <a:ext cx="388368" cy="4902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>
                  <a:extLst>
                    <a:ext uri="{FF2B5EF4-FFF2-40B4-BE49-F238E27FC236}">
                      <a16:creationId xmlns:a16="http://schemas.microsoft.com/office/drawing/2014/main" id="{619FC12A-BBA3-5447-97DA-BECEE50BF819}"/>
                    </a:ext>
                  </a:extLst>
                </p:cNvPr>
                <p:cNvCxnSpPr>
                  <a:cxnSpLocks/>
                  <a:stCxn id="17" idx="6"/>
                  <a:endCxn id="16" idx="3"/>
                </p:cNvCxnSpPr>
                <p:nvPr/>
              </p:nvCxnSpPr>
              <p:spPr>
                <a:xfrm>
                  <a:off x="5944862" y="3009577"/>
                  <a:ext cx="490620" cy="37271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nip and Round Single Corner Rectangle 19">
                  <a:extLst>
                    <a:ext uri="{FF2B5EF4-FFF2-40B4-BE49-F238E27FC236}">
                      <a16:creationId xmlns:a16="http://schemas.microsoft.com/office/drawing/2014/main" id="{3091A868-83C5-F34F-858A-602F0AAE6CB5}"/>
                    </a:ext>
                  </a:extLst>
                </p:cNvPr>
                <p:cNvSpPr/>
                <p:nvPr/>
              </p:nvSpPr>
              <p:spPr>
                <a:xfrm>
                  <a:off x="5530535" y="4085684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9D74610B-CF26-1B46-A982-917913897E7D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 rot="10800000">
                  <a:off x="5051738" y="4067416"/>
                  <a:ext cx="478798" cy="35823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F2EBC49-21FB-C641-982C-8C075CD3167B}"/>
                    </a:ext>
                  </a:extLst>
                </p:cNvPr>
                <p:cNvCxnSpPr>
                  <a:cxnSpLocks/>
                  <a:stCxn id="20" idx="0"/>
                  <a:endCxn id="16" idx="1"/>
                </p:cNvCxnSpPr>
                <p:nvPr/>
              </p:nvCxnSpPr>
              <p:spPr>
                <a:xfrm flipV="1">
                  <a:off x="5999459" y="4062230"/>
                  <a:ext cx="436023" cy="36342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9286C1-B393-FE44-A73C-01A3780A82D8}"/>
                  </a:ext>
                </a:extLst>
              </p:cNvPr>
              <p:cNvSpPr/>
              <p:nvPr/>
            </p:nvSpPr>
            <p:spPr>
              <a:xfrm>
                <a:off x="4654211" y="2097311"/>
                <a:ext cx="1956597" cy="204194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3EE164-5B49-2A41-A14E-0C7B43FF72C4}"/>
                  </a:ext>
                </a:extLst>
              </p:cNvPr>
              <p:cNvSpPr/>
              <p:nvPr/>
            </p:nvSpPr>
            <p:spPr>
              <a:xfrm>
                <a:off x="5750806" y="2781981"/>
                <a:ext cx="732390" cy="257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431DCA04-7D00-4E41-99DB-98F3B7CB4E91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rot="5400000" flipH="1" flipV="1">
                <a:off x="6189461" y="2515502"/>
                <a:ext cx="434781" cy="58120"/>
              </a:xfrm>
              <a:prstGeom prst="bentConnector2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046B85-7337-784A-B42E-4C2CE9C44CAF}"/>
                  </a:ext>
                </a:extLst>
              </p:cNvPr>
              <p:cNvGrpSpPr/>
              <p:nvPr/>
            </p:nvGrpSpPr>
            <p:grpSpPr>
              <a:xfrm>
                <a:off x="6408909" y="2168309"/>
                <a:ext cx="448263" cy="309658"/>
                <a:chOff x="6408909" y="2168309"/>
                <a:chExt cx="448263" cy="309658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08C58C4-09A4-AD41-86DF-15F53FF77EA2}"/>
                    </a:ext>
                  </a:extLst>
                </p:cNvPr>
                <p:cNvSpPr/>
                <p:nvPr/>
              </p:nvSpPr>
              <p:spPr>
                <a:xfrm>
                  <a:off x="6435911" y="2176375"/>
                  <a:ext cx="349847" cy="301592"/>
                </a:xfrm>
                <a:prstGeom prst="hexagon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52D14D-6505-E447-8864-0C3CAA70B5F5}"/>
                    </a:ext>
                  </a:extLst>
                </p:cNvPr>
                <p:cNvSpPr txBox="1"/>
                <p:nvPr/>
              </p:nvSpPr>
              <p:spPr>
                <a:xfrm>
                  <a:off x="6408909" y="2168309"/>
                  <a:ext cx="44826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997FB-0984-FE40-8F0F-9A556230DCC6}"/>
                </a:ext>
              </a:extLst>
            </p:cNvPr>
            <p:cNvSpPr/>
            <p:nvPr/>
          </p:nvSpPr>
          <p:spPr>
            <a:xfrm>
              <a:off x="2017251" y="1752780"/>
              <a:ext cx="820616" cy="8440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2C0FB-A09E-6E4E-8D18-5BE2AAE90E41}"/>
                </a:ext>
              </a:extLst>
            </p:cNvPr>
            <p:cNvSpPr txBox="1"/>
            <p:nvPr/>
          </p:nvSpPr>
          <p:spPr>
            <a:xfrm>
              <a:off x="1837108" y="2611448"/>
              <a:ext cx="1180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 Model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Docker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E0FFE-7028-3D44-83E8-D0B69DC04929}"/>
                </a:ext>
              </a:extLst>
            </p:cNvPr>
            <p:cNvSpPr txBox="1"/>
            <p:nvPr/>
          </p:nvSpPr>
          <p:spPr>
            <a:xfrm>
              <a:off x="1568386" y="19723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C3D998-1A60-6849-8950-FCF7EB770C0A}"/>
                </a:ext>
              </a:extLst>
            </p:cNvPr>
            <p:cNvSpPr/>
            <p:nvPr/>
          </p:nvSpPr>
          <p:spPr>
            <a:xfrm>
              <a:off x="220625" y="1452813"/>
              <a:ext cx="3059723" cy="1826753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559B68-E677-C04D-93F7-E7A2AE423222}"/>
              </a:ext>
            </a:extLst>
          </p:cNvPr>
          <p:cNvSpPr/>
          <p:nvPr/>
        </p:nvSpPr>
        <p:spPr>
          <a:xfrm>
            <a:off x="7931172" y="2945968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ECBB2A-6E4E-FB43-9EA0-974FA17165DA}"/>
              </a:ext>
            </a:extLst>
          </p:cNvPr>
          <p:cNvSpPr/>
          <p:nvPr/>
        </p:nvSpPr>
        <p:spPr>
          <a:xfrm>
            <a:off x="7931172" y="4679526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265171-4E0B-5843-BEF9-844B6BCD48D2}"/>
              </a:ext>
            </a:extLst>
          </p:cNvPr>
          <p:cNvCxnSpPr>
            <a:stCxn id="30" idx="2"/>
            <a:endCxn id="31" idx="3"/>
          </p:cNvCxnSpPr>
          <p:nvPr/>
        </p:nvCxnSpPr>
        <p:spPr>
          <a:xfrm rot="5400000">
            <a:off x="9385830" y="1993484"/>
            <a:ext cx="405230" cy="21160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25C98E-F0C2-C745-B77D-B753BB55E571}"/>
              </a:ext>
            </a:extLst>
          </p:cNvPr>
          <p:cNvCxnSpPr>
            <a:stCxn id="32" idx="3"/>
            <a:endCxn id="30" idx="2"/>
          </p:cNvCxnSpPr>
          <p:nvPr/>
        </p:nvCxnSpPr>
        <p:spPr>
          <a:xfrm flipV="1">
            <a:off x="8530401" y="2848913"/>
            <a:ext cx="2116088" cy="21387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to Expose Inference API Securely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FD1D-67BE-C546-A231-0DBE63A6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9" y="2484664"/>
            <a:ext cx="10239181" cy="24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32D-5011-414E-8E93-7E66BB8F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93F7-D50F-634E-9A05-7FC2A5046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1513-FA46-1C4D-BAF8-16DE007D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748B43-44FD-304A-8C3A-478167CC08E4}"/>
              </a:ext>
            </a:extLst>
          </p:cNvPr>
          <p:cNvSpPr/>
          <p:nvPr/>
        </p:nvSpPr>
        <p:spPr>
          <a:xfrm>
            <a:off x="5138784" y="4541973"/>
            <a:ext cx="739773" cy="667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D6824-0909-174C-B9B0-122800BF8228}"/>
              </a:ext>
            </a:extLst>
          </p:cNvPr>
          <p:cNvSpPr txBox="1"/>
          <p:nvPr/>
        </p:nvSpPr>
        <p:spPr>
          <a:xfrm>
            <a:off x="4915099" y="4721849"/>
            <a:ext cx="118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 Model</a:t>
            </a:r>
          </a:p>
        </p:txBody>
      </p:sp>
    </p:spTree>
    <p:extLst>
      <p:ext uri="{BB962C8B-B14F-4D97-AF65-F5344CB8AC3E}">
        <p14:creationId xmlns:p14="http://schemas.microsoft.com/office/powerpoint/2010/main" val="350151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9668</TotalTime>
  <Words>941</Words>
  <Application>Microsoft Macintosh PowerPoint</Application>
  <PresentationFormat>Widescreen</PresentationFormat>
  <Paragraphs>189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What is an API?</vt:lpstr>
      <vt:lpstr>Basic Setup</vt:lpstr>
      <vt:lpstr>Demo</vt:lpstr>
      <vt:lpstr>AWS Deployment Using SageMaker</vt:lpstr>
      <vt:lpstr>AWS Deployment Using SageMaker</vt:lpstr>
      <vt:lpstr>AWS Deployment Using SageMaker</vt:lpstr>
      <vt:lpstr>Demo</vt:lpstr>
      <vt:lpstr>Advanced Architecture</vt:lpstr>
      <vt:lpstr>Reference</vt:lpstr>
      <vt:lpstr>Questions</vt:lpstr>
      <vt:lpstr>PowerPoint Presentation</vt:lpstr>
      <vt:lpstr>Demo</vt:lpstr>
      <vt:lpstr>Amazon Web Services</vt:lpstr>
      <vt:lpstr>Common Services</vt:lpstr>
      <vt:lpstr>Pricing</vt:lpstr>
      <vt:lpstr>Z-Lift Project Sample Services</vt:lpstr>
      <vt:lpstr>Full-Blown Architecture</vt:lpstr>
      <vt:lpstr>Or Just Use EC2</vt:lpstr>
      <vt:lpstr>Demo</vt:lpstr>
      <vt:lpstr>Docker Deployment Workflow</vt:lpstr>
      <vt:lpstr>PowerPoint Presentation</vt:lpstr>
      <vt:lpstr>Microsoft R Support</vt:lpstr>
      <vt:lpstr>Demo R API on MS Machine Learning Server</vt:lpstr>
      <vt:lpstr>Installation and Publishing R API</vt:lpstr>
      <vt:lpstr>How to choose between deployment options?</vt:lpstr>
      <vt:lpstr>How to choose between deployment options?</vt:lpstr>
      <vt:lpstr>FAQ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creator>Z-Lift</dc:creator>
  <cp:lastModifiedBy>James Faeldon</cp:lastModifiedBy>
  <cp:revision>1086</cp:revision>
  <dcterms:created xsi:type="dcterms:W3CDTF">2014-08-18T05:52:41Z</dcterms:created>
  <dcterms:modified xsi:type="dcterms:W3CDTF">2019-04-02T03:05:51Z</dcterms:modified>
</cp:coreProperties>
</file>